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61" r:id="rId5"/>
    <p:sldId id="258" r:id="rId6"/>
    <p:sldId id="259" r:id="rId7"/>
    <p:sldId id="260" r:id="rId8"/>
    <p:sldId id="262" r:id="rId9"/>
    <p:sldId id="269" r:id="rId10"/>
    <p:sldId id="270" r:id="rId11"/>
    <p:sldId id="271" r:id="rId12"/>
    <p:sldId id="272" r:id="rId13"/>
    <p:sldId id="273" r:id="rId14"/>
    <p:sldId id="274" r:id="rId15"/>
    <p:sldId id="275" r:id="rId16"/>
    <p:sldId id="267" r:id="rId17"/>
    <p:sldId id="268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11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1" autoAdjust="0"/>
    <p:restoredTop sz="94660"/>
  </p:normalViewPr>
  <p:slideViewPr>
    <p:cSldViewPr snapToGrid="0" showGuides="1">
      <p:cViewPr varScale="1">
        <p:scale>
          <a:sx n="53" d="100"/>
          <a:sy n="53" d="100"/>
        </p:scale>
        <p:origin x="180" y="54"/>
      </p:cViewPr>
      <p:guideLst>
        <p:guide orient="horz" pos="2211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20" Type="http://schemas.openxmlformats.org/officeDocument/2006/relationships/viewProps" Target="viewProps.xml"/><Relationship Id="rId2" Type="http://schemas.openxmlformats.org/officeDocument/2006/relationships/theme" Target="theme/theme1.xml"/><Relationship Id="rId19" Type="http://schemas.openxmlformats.org/officeDocument/2006/relationships/presProps" Target="presProps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1.jpe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2">
            <a:alphaModFix amt="61000"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8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13.jpeg"/><Relationship Id="rId1" Type="http://schemas.openxmlformats.org/officeDocument/2006/relationships/image" Target="../media/image8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14.jpeg"/><Relationship Id="rId1" Type="http://schemas.openxmlformats.org/officeDocument/2006/relationships/image" Target="../media/image8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15.jpeg"/><Relationship Id="rId1" Type="http://schemas.openxmlformats.org/officeDocument/2006/relationships/image" Target="../media/image8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8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jpe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2.xml"/><Relationship Id="rId4" Type="http://schemas.openxmlformats.org/officeDocument/2006/relationships/image" Target="../media/image6.jpeg"/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7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3.jpeg"/><Relationship Id="rId1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9.jpeg"/><Relationship Id="rId1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10.jpeg"/><Relationship Id="rId1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p>
            <a:r>
              <a:rPr lang="sr-Cyrl-RS" altLang="en-US" b="1"/>
              <a:t>ШКОЛА РОДИТЕЉСТВА - МЕНТАЛНО ЗДРАВЉЕ МЛАДИХ</a:t>
            </a:r>
            <a:endParaRPr lang="sr-Cyrl-RS" altLang="en-US" b="1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54300" y="3653155"/>
            <a:ext cx="9349740" cy="2283460"/>
          </a:xfrm>
        </p:spPr>
        <p:txBody>
          <a:bodyPr>
            <a:normAutofit fontScale="90000" lnSpcReduction="20000"/>
          </a:bodyPr>
          <a:p>
            <a:pPr indent="457200"/>
            <a:r>
              <a:rPr lang="sr-Cyrl-RS" altLang="en-US" b="1"/>
              <a:t>Предавачи: </a:t>
            </a:r>
            <a:endParaRPr lang="sr-Cyrl-RS" altLang="en-US" b="1"/>
          </a:p>
          <a:p>
            <a:pPr indent="457200"/>
            <a:r>
              <a:rPr lang="sr-Cyrl-RS" altLang="en-US"/>
              <a:t>Терезија Спасојевић, мастер психолог</a:t>
            </a:r>
            <a:endParaRPr lang="sr-Cyrl-RS" altLang="en-US"/>
          </a:p>
          <a:p>
            <a:pPr indent="457200"/>
            <a:r>
              <a:rPr lang="sr-Cyrl-RS" altLang="en-US"/>
              <a:t>Гордана Марчетић, дипломирани педагог</a:t>
            </a:r>
            <a:endParaRPr lang="sr-Cyrl-RS" altLang="en-US"/>
          </a:p>
          <a:p>
            <a:pPr indent="457200"/>
            <a:r>
              <a:rPr lang="sr-Cyrl-RS" altLang="en-US"/>
              <a:t>Ненад Ђукановић, мастер педагог</a:t>
            </a:r>
            <a:r>
              <a:rPr lang="en-US" altLang="sr-Cyrl-RS"/>
              <a:t> </a:t>
            </a:r>
            <a:r>
              <a:rPr lang="sr-Cyrl-RS" altLang="sr-Cyrl-RS"/>
              <a:t>и психотерапеут у супервизији</a:t>
            </a:r>
            <a:endParaRPr lang="sr-Cyrl-RS" altLang="en-US"/>
          </a:p>
          <a:p>
            <a:pPr indent="457200"/>
            <a:r>
              <a:rPr lang="sr-Cyrl-RS" altLang="en-US"/>
              <a:t>Аница Трнинић, библиотекар</a:t>
            </a:r>
            <a:endParaRPr lang="sr-Cyrl-RS" altLang="en-US"/>
          </a:p>
          <a:p>
            <a:pPr indent="457200"/>
            <a:r>
              <a:rPr lang="sr-Cyrl-RS" altLang="en-US"/>
              <a:t>Јелена Марковић, наставник историје и нутрициониста</a:t>
            </a:r>
            <a:endParaRPr lang="sr-Cyrl-RS" altLang="en-US"/>
          </a:p>
        </p:txBody>
      </p:sp>
      <p:pic>
        <p:nvPicPr>
          <p:cNvPr id="2053" name="Picture 1" descr="C:\Users\Terezija\Desktop\logo (206 x 206).jp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3676015"/>
            <a:ext cx="2466975" cy="22098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4" name="Subtitle 2"/>
          <p:cNvSpPr>
            <a:spLocks noGrp="1"/>
          </p:cNvSpPr>
          <p:nvPr/>
        </p:nvSpPr>
        <p:spPr>
          <a:xfrm>
            <a:off x="-405765" y="5937250"/>
            <a:ext cx="3192780" cy="900430"/>
          </a:xfrm>
          <a:prstGeom prst="rect">
            <a:avLst/>
          </a:prstGeom>
        </p:spPr>
        <p:txBody>
          <a:bodyPr vert="horz" lIns="91440" tIns="45720" rIns="91440" bIns="45720" rtlCol="0">
            <a:normAutofit fontScale="9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457200" algn="l"/>
            <a:r>
              <a:rPr lang="sr-Cyrl-RS" b="1"/>
              <a:t>Директор установе: </a:t>
            </a:r>
            <a:endParaRPr lang="sr-Cyrl-RS" b="1"/>
          </a:p>
          <a:p>
            <a:pPr indent="457200" algn="l"/>
            <a:r>
              <a:rPr lang="sr-Cyrl-RS"/>
              <a:t>др Катарина Диклић</a:t>
            </a:r>
            <a:endParaRPr lang="sr-Cyrl-R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>
            <a:alphaModFix amt="61000"/>
          </a:blip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p>
            <a:pPr algn="just"/>
            <a:r>
              <a:rPr lang="en-US" altLang="en-US" sz="4445" b="1">
                <a:latin typeface="+mn-lt"/>
                <a:ea typeface="+mn-ea"/>
                <a:cs typeface="+mn-cs"/>
                <a:sym typeface="+mn-ea"/>
              </a:rPr>
              <a:t>Депресија</a:t>
            </a:r>
            <a:r>
              <a:rPr lang="en-US" altLang="en-US" sz="3110" b="1">
                <a:latin typeface="+mn-lt"/>
                <a:ea typeface="+mn-ea"/>
                <a:cs typeface="+mn-cs"/>
                <a:sym typeface="+mn-ea"/>
              </a:rPr>
              <a:t> - </a:t>
            </a:r>
            <a:r>
              <a:rPr lang="en-US" altLang="en-US" sz="3110">
                <a:latin typeface="+mn-lt"/>
                <a:ea typeface="+mn-ea"/>
                <a:cs typeface="+mn-cs"/>
                <a:sym typeface="+mn-ea"/>
              </a:rPr>
              <a:t>дуготрајно присуство емоционалне патње, смањене енергије, губитка интересовања и поремећаја основних психофизичких функција, као што су сан, апетит и концентрација.</a:t>
            </a:r>
            <a:endParaRPr lang="en-US" sz="311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7875" y="1849755"/>
            <a:ext cx="10794365" cy="3841750"/>
          </a:xfrm>
        </p:spPr>
        <p:txBody>
          <a:bodyPr>
            <a:normAutofit/>
          </a:bodyPr>
          <a:p>
            <a:pPr marL="0" indent="0" algn="just">
              <a:buNone/>
            </a:pPr>
            <a:r>
              <a:rPr lang="en-US" altLang="en-US">
                <a:sym typeface="+mn-ea"/>
              </a:rPr>
              <a:t>Почетак је </a:t>
            </a:r>
            <a:r>
              <a:rPr lang="sr-Cyrl-RS" altLang="en-US">
                <a:sym typeface="+mn-ea"/>
              </a:rPr>
              <a:t>често </a:t>
            </a:r>
            <a:r>
              <a:rPr lang="en-US" altLang="en-US">
                <a:sym typeface="+mn-ea"/>
              </a:rPr>
              <a:t>повезан са стресним догађајима. </a:t>
            </a:r>
            <a:r>
              <a:rPr lang="en-US" altLang="en-US" b="1">
                <a:sym typeface="+mn-ea"/>
              </a:rPr>
              <a:t>Узроци могу бити: </a:t>
            </a:r>
            <a:r>
              <a:rPr lang="en-US" altLang="en-US">
                <a:sym typeface="+mn-ea"/>
              </a:rPr>
              <a:t>губитак значајне особе; породична предиспозиција за депресивно раговање; емоционална преосетљивост; здравствене тегобе; промена средине (тешкоће прилагођавања); повећан ниво захтева; проблеми у породици. </a:t>
            </a:r>
            <a:endParaRPr lang="en-US" altLang="en-US">
              <a:sym typeface="+mn-ea"/>
            </a:endParaRPr>
          </a:p>
          <a:p>
            <a:pPr marL="0" indent="0" algn="just">
              <a:buNone/>
            </a:pPr>
            <a:r>
              <a:rPr lang="en-US" altLang="en-US">
                <a:sym typeface="+mn-ea"/>
              </a:rPr>
              <a:t>Најозбиљнија компликација депресије је </a:t>
            </a:r>
            <a:r>
              <a:rPr lang="en-US" altLang="en-US" b="1">
                <a:sym typeface="+mn-ea"/>
              </a:rPr>
              <a:t>самоубиство</a:t>
            </a:r>
            <a:r>
              <a:rPr lang="en-US" altLang="en-US">
                <a:sym typeface="+mn-ea"/>
              </a:rPr>
              <a:t>. </a:t>
            </a:r>
            <a:endParaRPr lang="en-US" altLang="en-US"/>
          </a:p>
          <a:p>
            <a:pPr marL="0" indent="0" algn="just">
              <a:buNone/>
            </a:pPr>
            <a:r>
              <a:rPr lang="en-US" altLang="en-US">
                <a:sym typeface="+mn-ea"/>
              </a:rPr>
              <a:t>Ако су присутне суицидалне мисли и самодеструктивно понашање (самоповређивање и слично) дете треба упутити стручњаку.</a:t>
            </a:r>
            <a:endParaRPr lang="en-US" altLang="en-US"/>
          </a:p>
          <a:p>
            <a:pPr marL="0" indent="0" algn="just">
              <a:buNone/>
            </a:pPr>
            <a:endParaRPr lang="en-US" altLang="en-US"/>
          </a:p>
          <a:p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>
            <a:alphaModFix amt="61000"/>
          </a:blip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82575"/>
            <a:ext cx="6417945" cy="6076950"/>
          </a:xfrm>
        </p:spPr>
        <p:txBody>
          <a:bodyPr>
            <a:noAutofit/>
          </a:bodyPr>
          <a:p>
            <a:pPr marL="0" indent="0">
              <a:buNone/>
            </a:pPr>
            <a:r>
              <a:rPr lang="en-US" altLang="en-US" sz="2200" b="1">
                <a:sym typeface="+mn-ea"/>
              </a:rPr>
              <a:t>Симптоми депресивности код школске деце су: </a:t>
            </a:r>
            <a:endParaRPr lang="en-US" altLang="en-US" sz="2200" b="1">
              <a:sym typeface="+mn-ea"/>
            </a:endParaRPr>
          </a:p>
          <a:p>
            <a:r>
              <a:rPr lang="en-US" altLang="en-US" sz="2200">
                <a:sym typeface="+mn-ea"/>
              </a:rPr>
              <a:t>опадање успеха, </a:t>
            </a:r>
            <a:endParaRPr lang="en-US" altLang="en-US" sz="2200">
              <a:sym typeface="+mn-ea"/>
            </a:endParaRPr>
          </a:p>
          <a:p>
            <a:r>
              <a:rPr lang="en-US" altLang="en-US" sz="2200">
                <a:sym typeface="+mn-ea"/>
              </a:rPr>
              <a:t>повлачење у себе, </a:t>
            </a:r>
            <a:endParaRPr lang="en-US" altLang="en-US" sz="2200">
              <a:sym typeface="+mn-ea"/>
            </a:endParaRPr>
          </a:p>
          <a:p>
            <a:r>
              <a:rPr lang="en-US" altLang="en-US" sz="2200">
                <a:sym typeface="+mn-ea"/>
              </a:rPr>
              <a:t>издвајање из групе, </a:t>
            </a:r>
            <a:endParaRPr lang="en-US" altLang="en-US" sz="2200">
              <a:sym typeface="+mn-ea"/>
            </a:endParaRPr>
          </a:p>
          <a:p>
            <a:r>
              <a:rPr lang="en-US" altLang="en-US" sz="2200">
                <a:sym typeface="+mn-ea"/>
              </a:rPr>
              <a:t>успореност, </a:t>
            </a:r>
            <a:endParaRPr lang="en-US" altLang="en-US" sz="2200">
              <a:sym typeface="+mn-ea"/>
            </a:endParaRPr>
          </a:p>
          <a:p>
            <a:r>
              <a:rPr lang="en-US" altLang="en-US" sz="2200">
                <a:sym typeface="+mn-ea"/>
              </a:rPr>
              <a:t>честе промене расположења, </a:t>
            </a:r>
            <a:endParaRPr lang="en-US" altLang="en-US" sz="2200">
              <a:sym typeface="+mn-ea"/>
            </a:endParaRPr>
          </a:p>
          <a:p>
            <a:r>
              <a:rPr lang="en-US" altLang="en-US" sz="2200">
                <a:sym typeface="+mn-ea"/>
              </a:rPr>
              <a:t>свадљивост, немир, </a:t>
            </a:r>
            <a:endParaRPr lang="en-US" altLang="en-US" sz="2200">
              <a:sym typeface="+mn-ea"/>
            </a:endParaRPr>
          </a:p>
          <a:p>
            <a:r>
              <a:rPr lang="en-US" altLang="en-US" sz="2200">
                <a:sym typeface="+mn-ea"/>
              </a:rPr>
              <a:t>агресивно понашање, </a:t>
            </a:r>
            <a:endParaRPr lang="en-US" altLang="en-US" sz="2200">
              <a:sym typeface="+mn-ea"/>
            </a:endParaRPr>
          </a:p>
          <a:p>
            <a:r>
              <a:rPr lang="en-US" altLang="en-US" sz="2200">
                <a:sym typeface="+mn-ea"/>
              </a:rPr>
              <a:t>самодеструктивно понашање, </a:t>
            </a:r>
            <a:endParaRPr lang="en-US" altLang="en-US" sz="2200">
              <a:sym typeface="+mn-ea"/>
            </a:endParaRPr>
          </a:p>
          <a:p>
            <a:r>
              <a:rPr lang="en-US" altLang="en-US" sz="2200">
                <a:sym typeface="+mn-ea"/>
              </a:rPr>
              <a:t>злоупотреба психоактивних супстанци, </a:t>
            </a:r>
            <a:endParaRPr lang="en-US" altLang="en-US" sz="2200">
              <a:sym typeface="+mn-ea"/>
            </a:endParaRPr>
          </a:p>
          <a:p>
            <a:r>
              <a:rPr lang="en-US" altLang="en-US" sz="2200">
                <a:sym typeface="+mn-ea"/>
              </a:rPr>
              <a:t>смањени или појачани апетит, </a:t>
            </a:r>
            <a:endParaRPr lang="en-US" altLang="en-US" sz="2200">
              <a:sym typeface="+mn-ea"/>
            </a:endParaRPr>
          </a:p>
          <a:p>
            <a:r>
              <a:rPr lang="en-US" altLang="en-US" sz="2200">
                <a:sym typeface="+mn-ea"/>
              </a:rPr>
              <a:t>повећана или смањена потреба за сном, </a:t>
            </a:r>
            <a:endParaRPr lang="en-US" altLang="en-US" sz="2200">
              <a:sym typeface="+mn-ea"/>
            </a:endParaRPr>
          </a:p>
          <a:p>
            <a:r>
              <a:rPr lang="en-US" altLang="en-US" sz="2200">
                <a:sym typeface="+mn-ea"/>
              </a:rPr>
              <a:t>тешкоће концентрације, </a:t>
            </a:r>
            <a:endParaRPr lang="en-US" altLang="en-US" sz="2200">
              <a:sym typeface="+mn-ea"/>
            </a:endParaRPr>
          </a:p>
          <a:p>
            <a:r>
              <a:rPr lang="en-US" altLang="en-US" sz="2200">
                <a:sym typeface="+mn-ea"/>
              </a:rPr>
              <a:t>неодлучност у доношењу одлука, </a:t>
            </a:r>
            <a:endParaRPr lang="en-US" altLang="en-US" sz="2200">
              <a:sym typeface="+mn-ea"/>
            </a:endParaRPr>
          </a:p>
          <a:p>
            <a:r>
              <a:rPr lang="en-US" altLang="en-US" sz="2200">
                <a:sym typeface="+mn-ea"/>
              </a:rPr>
              <a:t>губитак самопоштовања и самопоуздања. </a:t>
            </a:r>
            <a:endParaRPr lang="en-US" altLang="en-US" sz="2200"/>
          </a:p>
        </p:txBody>
      </p:sp>
      <p:pic>
        <p:nvPicPr>
          <p:cNvPr id="5" name="Picture 4"/>
          <p:cNvPicPr/>
          <p:nvPr/>
        </p:nvPicPr>
        <p:blipFill>
          <a:blip r:embed="rId2"/>
          <a:stretch>
            <a:fillRect/>
          </a:stretch>
        </p:blipFill>
        <p:spPr>
          <a:xfrm>
            <a:off x="6299835" y="1597025"/>
            <a:ext cx="5666105" cy="3895090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>
            <a:alphaModFix amt="61000"/>
          </a:blip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p>
            <a:pPr algn="l"/>
            <a:r>
              <a:rPr lang="en-US" altLang="en-US" sz="4445" b="1">
                <a:latin typeface="+mn-lt"/>
                <a:ea typeface="+mn-ea"/>
                <a:cs typeface="+mn-cs"/>
                <a:sym typeface="+mn-ea"/>
              </a:rPr>
              <a:t>Самоповређивање</a:t>
            </a:r>
            <a:r>
              <a:rPr lang="en-US" altLang="en-US" sz="3110">
                <a:latin typeface="+mn-lt"/>
                <a:ea typeface="+mn-ea"/>
                <a:cs typeface="+mn-cs"/>
                <a:sym typeface="+mn-ea"/>
              </a:rPr>
              <a:t> </a:t>
            </a:r>
            <a:r>
              <a:rPr lang="sr-Cyrl-RS" altLang="en-US" sz="3110">
                <a:latin typeface="+mn-lt"/>
                <a:ea typeface="+mn-ea"/>
                <a:cs typeface="+mn-cs"/>
                <a:sym typeface="+mn-ea"/>
              </a:rPr>
              <a:t>се </a:t>
            </a:r>
            <a:r>
              <a:rPr lang="en-US" altLang="en-US" sz="3110">
                <a:latin typeface="+mn-lt"/>
                <a:ea typeface="+mn-ea"/>
                <a:cs typeface="+mn-cs"/>
                <a:sym typeface="+mn-ea"/>
              </a:rPr>
              <a:t>односи се на директно </a:t>
            </a:r>
            <a:r>
              <a:rPr lang="sr-Cyrl-RS" altLang="en-US" sz="3110">
                <a:latin typeface="+mn-lt"/>
                <a:ea typeface="+mn-ea"/>
                <a:cs typeface="+mn-cs"/>
                <a:sym typeface="+mn-ea"/>
              </a:rPr>
              <a:t>и намерно </a:t>
            </a:r>
            <a:r>
              <a:rPr lang="en-US" altLang="en-US" sz="3110">
                <a:latin typeface="+mn-lt"/>
                <a:ea typeface="+mn-ea"/>
                <a:cs typeface="+mn-cs"/>
                <a:sym typeface="+mn-ea"/>
              </a:rPr>
              <a:t>повређивање сопственог ткива коже обично без самоубилачке намере. </a:t>
            </a:r>
            <a:endParaRPr lang="en-US" sz="311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940560"/>
            <a:ext cx="7835265" cy="4356100"/>
          </a:xfrm>
        </p:spPr>
        <p:txBody>
          <a:bodyPr>
            <a:normAutofit lnSpcReduction="20000"/>
          </a:bodyPr>
          <a:p>
            <a:pPr marL="0" indent="0" algn="l">
              <a:buNone/>
            </a:pPr>
            <a:r>
              <a:rPr lang="en-US" altLang="en-US">
                <a:sym typeface="+mn-ea"/>
              </a:rPr>
              <a:t>Најчешћи облик самоповређивања је коришћењем оштрог предмета, затим гребање, ударање или спаљивање делова тела.  </a:t>
            </a:r>
            <a:endParaRPr lang="en-US" altLang="en-US"/>
          </a:p>
          <a:p>
            <a:pPr marL="0" indent="0" algn="l">
              <a:buNone/>
            </a:pPr>
            <a:r>
              <a:rPr lang="en-US" altLang="en-US">
                <a:sym typeface="+mn-ea"/>
              </a:rPr>
              <a:t>Људи који се самоповређују чешће ће извршити </a:t>
            </a:r>
            <a:r>
              <a:rPr lang="en-US" altLang="en-US" b="1">
                <a:sym typeface="+mn-ea"/>
              </a:rPr>
              <a:t>самоубиство</a:t>
            </a:r>
            <a:r>
              <a:rPr lang="en-US" altLang="en-US">
                <a:sym typeface="+mn-ea"/>
              </a:rPr>
              <a:t>, а </a:t>
            </a:r>
            <a:r>
              <a:rPr lang="en-US" altLang="en-US" b="1">
                <a:sym typeface="+mn-ea"/>
              </a:rPr>
              <a:t>вероватноћа за то је од 40 до 60%</a:t>
            </a:r>
            <a:r>
              <a:rPr lang="en-US" altLang="en-US">
                <a:sym typeface="+mn-ea"/>
              </a:rPr>
              <a:t>. </a:t>
            </a:r>
            <a:endParaRPr lang="en-US" altLang="en-US"/>
          </a:p>
          <a:p>
            <a:pPr marL="0" indent="0" algn="l">
              <a:buNone/>
            </a:pPr>
            <a:r>
              <a:rPr lang="sr-Cyrl-RS" altLang="en-US" b="1">
                <a:sym typeface="+mn-ea"/>
              </a:rPr>
              <a:t>З</a:t>
            </a:r>
            <a:r>
              <a:rPr lang="en-US" altLang="en-US" b="1">
                <a:sym typeface="+mn-ea"/>
              </a:rPr>
              <a:t>накова који указују на то да се особа самоповређује</a:t>
            </a:r>
            <a:r>
              <a:rPr lang="sr-Cyrl-RS" altLang="en-US" b="1">
                <a:sym typeface="+mn-ea"/>
              </a:rPr>
              <a:t>:</a:t>
            </a:r>
            <a:r>
              <a:rPr lang="en-US" altLang="en-US">
                <a:sym typeface="+mn-ea"/>
              </a:rPr>
              <a:t> видљиве ране, необична одећа (стална употреба одеће дугих рукава или панталона, чак и у топлим данима), лагање о томе како су ране нанете, епизоде ​​раздражљивости, дубоке туге или друштвене изолације.</a:t>
            </a:r>
            <a:endParaRPr lang="en-US" altLang="en-US"/>
          </a:p>
          <a:p>
            <a:pPr marL="0" indent="0" algn="l">
              <a:buNone/>
            </a:pPr>
            <a:endParaRPr lang="en-US"/>
          </a:p>
        </p:txBody>
      </p:sp>
      <p:pic>
        <p:nvPicPr>
          <p:cNvPr id="4" name="Picture 3"/>
          <p:cNvPicPr/>
          <p:nvPr/>
        </p:nvPicPr>
        <p:blipFill>
          <a:blip r:embed="rId2"/>
          <a:stretch>
            <a:fillRect/>
          </a:stretch>
        </p:blipFill>
        <p:spPr>
          <a:xfrm>
            <a:off x="8910955" y="2386965"/>
            <a:ext cx="2871470" cy="2897505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>
            <a:alphaModFix amt="61000"/>
          </a:blip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p>
            <a:pPr algn="just"/>
            <a:r>
              <a:rPr lang="en-US" altLang="en-US" sz="4445" b="1">
                <a:latin typeface="+mn-lt"/>
                <a:ea typeface="+mn-ea"/>
                <a:cs typeface="+mn-cs"/>
                <a:sym typeface="+mn-ea"/>
              </a:rPr>
              <a:t>Телесна дисморфија</a:t>
            </a:r>
            <a:r>
              <a:rPr lang="en-US" altLang="en-US" sz="3110">
                <a:latin typeface="+mn-lt"/>
                <a:ea typeface="+mn-ea"/>
                <a:cs typeface="+mn-cs"/>
                <a:sym typeface="+mn-ea"/>
              </a:rPr>
              <a:t> је ментални поремећај код којег особа доживљава делове свог тела као изузетно ружне, деформисане и непривлачне. </a:t>
            </a:r>
            <a:endParaRPr lang="en-US" sz="311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6874510" cy="4351655"/>
          </a:xfrm>
        </p:spPr>
        <p:txBody>
          <a:bodyPr>
            <a:normAutofit lnSpcReduction="10000"/>
          </a:bodyPr>
          <a:p>
            <a:pPr marL="0" indent="0" algn="just">
              <a:buNone/>
            </a:pPr>
            <a:r>
              <a:rPr lang="en-US" altLang="en-US">
                <a:sym typeface="+mn-ea"/>
              </a:rPr>
              <a:t>Oсоба која пати од овог поремећаја је стално </a:t>
            </a:r>
            <a:r>
              <a:rPr lang="en-US" altLang="en-US" b="1">
                <a:sym typeface="+mn-ea"/>
              </a:rPr>
              <a:t>преокупирана </a:t>
            </a:r>
            <a:r>
              <a:rPr lang="en-US" altLang="en-US">
                <a:sym typeface="+mn-ea"/>
              </a:rPr>
              <a:t>одређеним делом свог тела. </a:t>
            </a:r>
            <a:endParaRPr lang="en-US" altLang="en-US"/>
          </a:p>
          <a:p>
            <a:pPr marL="0" indent="0" algn="just">
              <a:buNone/>
            </a:pPr>
            <a:r>
              <a:rPr lang="en-US" altLang="en-US">
                <a:sym typeface="+mn-ea"/>
              </a:rPr>
              <a:t>Гај</a:t>
            </a:r>
            <a:r>
              <a:rPr lang="sr-Cyrl-RS" altLang="en-US">
                <a:sym typeface="+mn-ea"/>
              </a:rPr>
              <a:t>и</a:t>
            </a:r>
            <a:r>
              <a:rPr lang="en-US" altLang="en-US">
                <a:sym typeface="+mn-ea"/>
              </a:rPr>
              <a:t> </a:t>
            </a:r>
            <a:r>
              <a:rPr lang="en-US" altLang="en-US" b="1">
                <a:sym typeface="+mn-ea"/>
              </a:rPr>
              <a:t>погрешно уверење</a:t>
            </a:r>
            <a:r>
              <a:rPr lang="en-US" altLang="en-US">
                <a:sym typeface="+mn-ea"/>
              </a:rPr>
              <a:t> да други људи посебно примећују </a:t>
            </a:r>
            <a:r>
              <a:rPr lang="sr-Cyrl-RS" altLang="en-US">
                <a:sym typeface="+mn-ea"/>
              </a:rPr>
              <a:t>њену</a:t>
            </a:r>
            <a:r>
              <a:rPr lang="en-US" altLang="en-US">
                <a:sym typeface="+mn-ea"/>
              </a:rPr>
              <a:t> замишљену ману. </a:t>
            </a:r>
            <a:endParaRPr lang="en-US" altLang="en-US"/>
          </a:p>
          <a:p>
            <a:pPr marL="0" indent="0" algn="just">
              <a:buNone/>
            </a:pPr>
            <a:r>
              <a:rPr lang="en-US" altLang="en-US">
                <a:sym typeface="+mn-ea"/>
              </a:rPr>
              <a:t>Често </a:t>
            </a:r>
            <a:r>
              <a:rPr lang="en-US" altLang="en-US" b="1">
                <a:sym typeface="+mn-ea"/>
              </a:rPr>
              <a:t>упоређу</a:t>
            </a:r>
            <a:r>
              <a:rPr lang="sr-Cyrl-RS" altLang="en-US" b="1">
                <a:sym typeface="+mn-ea"/>
              </a:rPr>
              <a:t>је </a:t>
            </a:r>
            <a:r>
              <a:rPr lang="en-US" altLang="en-US">
                <a:sym typeface="+mn-ea"/>
              </a:rPr>
              <a:t>своје делове тела са истим деловима других људи, закључујући да </a:t>
            </a:r>
            <a:r>
              <a:rPr lang="sr-Cyrl-RS" altLang="en-US">
                <a:sym typeface="+mn-ea"/>
              </a:rPr>
              <a:t>је</a:t>
            </a:r>
            <a:r>
              <a:rPr lang="en-US" altLang="en-US">
                <a:sym typeface="+mn-ea"/>
              </a:rPr>
              <a:t> мање привлачн</a:t>
            </a:r>
            <a:r>
              <a:rPr lang="sr-Cyrl-RS" altLang="en-US">
                <a:sym typeface="+mn-ea"/>
              </a:rPr>
              <a:t>а</a:t>
            </a:r>
            <a:r>
              <a:rPr lang="en-US" altLang="en-US">
                <a:sym typeface="+mn-ea"/>
              </a:rPr>
              <a:t>. Ова поређења доводе до још већег незадовољства.</a:t>
            </a:r>
            <a:endParaRPr lang="en-US" altLang="en-US"/>
          </a:p>
          <a:p>
            <a:pPr marL="0" indent="0" algn="just">
              <a:buNone/>
            </a:pPr>
            <a:r>
              <a:rPr lang="sr-Cyrl-RS" altLang="en-US">
                <a:sym typeface="+mn-ea"/>
              </a:rPr>
              <a:t>Може бити у основи менталних поремећаја као што су: </a:t>
            </a:r>
            <a:r>
              <a:rPr lang="sr-Cyrl-RS" altLang="en-US" b="1">
                <a:sym typeface="+mn-ea"/>
              </a:rPr>
              <a:t>анорексија и булимија</a:t>
            </a:r>
            <a:r>
              <a:rPr lang="sr-Cyrl-RS" altLang="en-US">
                <a:sym typeface="+mn-ea"/>
              </a:rPr>
              <a:t>.</a:t>
            </a:r>
            <a:endParaRPr lang="en-US" altLang="en-US"/>
          </a:p>
          <a:p>
            <a:pPr marL="0" indent="0" algn="just">
              <a:buNone/>
            </a:pPr>
            <a:endParaRPr lang="en-US"/>
          </a:p>
        </p:txBody>
      </p:sp>
      <p:pic>
        <p:nvPicPr>
          <p:cNvPr id="4" name="Picture 3"/>
          <p:cNvPicPr/>
          <p:nvPr/>
        </p:nvPicPr>
        <p:blipFill>
          <a:blip r:embed="rId2"/>
          <a:stretch>
            <a:fillRect/>
          </a:stretch>
        </p:blipFill>
        <p:spPr>
          <a:xfrm>
            <a:off x="7854315" y="1825625"/>
            <a:ext cx="4337685" cy="5032375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>
            <a:alphaModFix amt="61000"/>
          </a:blip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pPr marL="0" indent="0" algn="l">
              <a:spcBef>
                <a:spcPts val="1000"/>
              </a:spcBef>
              <a:buClrTx/>
              <a:buSzTx/>
              <a:buFont typeface="Arial" panose="020B0604020202020204" pitchFamily="34" charset="0"/>
            </a:pPr>
            <a:r>
              <a:rPr lang="en-US" altLang="en-US" sz="4000" b="1">
                <a:latin typeface="+mn-lt"/>
                <a:ea typeface="+mn-ea"/>
                <a:cs typeface="+mn-cs"/>
              </a:rPr>
              <a:t>Примери понашања који захтевају пажњу:</a:t>
            </a:r>
            <a:endParaRPr lang="en-US" altLang="en-US" sz="4000" b="1">
              <a:latin typeface="+mn-lt"/>
              <a:ea typeface="+mn-ea"/>
              <a:cs typeface="+mn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871720"/>
          </a:xfrm>
        </p:spPr>
        <p:txBody>
          <a:bodyPr>
            <a:normAutofit lnSpcReduction="20000"/>
          </a:bodyPr>
          <a:p>
            <a:r>
              <a:rPr lang="en-US" altLang="en-US"/>
              <a:t>Изражен страх или </a:t>
            </a:r>
            <a:r>
              <a:rPr lang="en-US" altLang="en-US" b="1"/>
              <a:t>анксиозност </a:t>
            </a:r>
            <a:r>
              <a:rPr lang="en-US" altLang="en-US"/>
              <a:t>детета без очигледног разлога</a:t>
            </a:r>
            <a:r>
              <a:rPr lang="sr-Cyrl-RS" altLang="en-US"/>
              <a:t>;</a:t>
            </a:r>
            <a:endParaRPr lang="en-US" altLang="en-US"/>
          </a:p>
          <a:p>
            <a:r>
              <a:rPr lang="en-US" altLang="en-US" b="1"/>
              <a:t>Повлачење из друштва</a:t>
            </a:r>
            <a:r>
              <a:rPr lang="en-US" altLang="en-US"/>
              <a:t> или изненадни </a:t>
            </a:r>
            <a:r>
              <a:rPr lang="en-US" altLang="en-US" b="1"/>
              <a:t>губитак интересовања</a:t>
            </a:r>
            <a:r>
              <a:rPr lang="en-US" altLang="en-US"/>
              <a:t> за омиљене активности</a:t>
            </a:r>
            <a:r>
              <a:rPr lang="sr-Cyrl-RS" altLang="en-US"/>
              <a:t>;</a:t>
            </a:r>
            <a:endParaRPr lang="en-US" altLang="en-US"/>
          </a:p>
          <a:p>
            <a:r>
              <a:rPr lang="en-US" altLang="en-US"/>
              <a:t>Прекомерна </a:t>
            </a:r>
            <a:r>
              <a:rPr lang="en-US" altLang="en-US" b="1"/>
              <a:t>нервоза, агресија или напади беса</a:t>
            </a:r>
            <a:r>
              <a:rPr lang="en-US" altLang="en-US"/>
              <a:t> који делују необјашњиво</a:t>
            </a:r>
            <a:r>
              <a:rPr lang="sr-Cyrl-RS" altLang="en-US"/>
              <a:t>;</a:t>
            </a:r>
            <a:endParaRPr lang="en-US" altLang="en-US"/>
          </a:p>
          <a:p>
            <a:r>
              <a:rPr lang="en-US" altLang="en-US" b="1"/>
              <a:t>Проблеми са спавањем, апетитом или концентрацијом</a:t>
            </a:r>
            <a:r>
              <a:rPr lang="sr-Cyrl-RS" altLang="en-US" b="1"/>
              <a:t>.</a:t>
            </a:r>
            <a:endParaRPr lang="sr-Cyrl-RS" altLang="en-US" b="1"/>
          </a:p>
          <a:p>
            <a:endParaRPr lang="en-US" altLang="en-US" b="1"/>
          </a:p>
          <a:p>
            <a:pPr marL="0" indent="0">
              <a:buNone/>
            </a:pPr>
            <a:r>
              <a:rPr lang="en-US" altLang="en-US" b="1"/>
              <a:t>Шта родитељи могу да ураде</a:t>
            </a:r>
            <a:r>
              <a:rPr lang="sr-Cyrl-RS" altLang="en-US" b="1"/>
              <a:t>: - Посматрајте и слушајте</a:t>
            </a:r>
            <a:r>
              <a:rPr lang="sr-Cyrl-RS" altLang="en-US"/>
              <a:t> (“Шта те мучи”); - </a:t>
            </a:r>
            <a:r>
              <a:rPr lang="sr-Cyrl-RS" altLang="en-US" b="1"/>
              <a:t>Отворени разговори</a:t>
            </a:r>
            <a:r>
              <a:rPr lang="sr-Cyrl-RS" altLang="en-US"/>
              <a:t> (“Видим да си данас узнемирен. Хоћеш да ми кажеш шта се догодило.”); - </a:t>
            </a:r>
            <a:r>
              <a:rPr lang="sr-Cyrl-RS" altLang="en-US" b="1"/>
              <a:t>Професионална помоћ </a:t>
            </a:r>
            <a:r>
              <a:rPr lang="sr-Cyrl-RS" altLang="en-US"/>
              <a:t>ако симпотоми не пролазе и постају интезивнији. </a:t>
            </a:r>
            <a:endParaRPr lang="sr-Cyrl-RS" altLang="en-US"/>
          </a:p>
          <a:p>
            <a:pPr marL="0" indent="0" algn="ctr">
              <a:buNone/>
            </a:pPr>
            <a:r>
              <a:rPr lang="sr-Cyrl-RS" altLang="en-US" b="1"/>
              <a:t>Игнорисање симптома може довести до дугорочних емоционалних проблема. </a:t>
            </a:r>
            <a:endParaRPr lang="sr-Cyrl-RS" altLang="en-US" b="1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">
            <a:alphaModFix amt="40000"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5240"/>
            <a:ext cx="10515600" cy="1313815"/>
          </a:xfrm>
        </p:spPr>
        <p:txBody>
          <a:bodyPr/>
          <a:p>
            <a:pPr marL="0" indent="0" algn="l">
              <a:spcBef>
                <a:spcPts val="1000"/>
              </a:spcBef>
              <a:buClrTx/>
              <a:buSzTx/>
              <a:buFont typeface="Arial" panose="020B0604020202020204" pitchFamily="34" charset="0"/>
            </a:pPr>
            <a:r>
              <a:rPr lang="sr-Cyrl-RS" altLang="en-US" sz="4000" b="1">
                <a:latin typeface="+mn-lt"/>
                <a:ea typeface="+mn-ea"/>
                <a:cs typeface="+mn-cs"/>
              </a:rPr>
              <a:t>Како помоћи детету</a:t>
            </a:r>
            <a:r>
              <a:rPr lang="en-US" altLang="sr-Cyrl-RS" sz="4000" b="1">
                <a:latin typeface="+mn-lt"/>
                <a:ea typeface="+mn-ea"/>
                <a:cs typeface="+mn-cs"/>
              </a:rPr>
              <a:t>:</a:t>
            </a:r>
            <a:endParaRPr lang="en-US" altLang="sr-Cyrl-RS" sz="4000" b="1">
              <a:latin typeface="+mn-lt"/>
              <a:ea typeface="+mn-ea"/>
              <a:cs typeface="+mn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1835" y="1254760"/>
            <a:ext cx="10641965" cy="5442585"/>
          </a:xfrm>
        </p:spPr>
        <p:txBody>
          <a:bodyPr>
            <a:normAutofit fontScale="90000"/>
          </a:bodyPr>
          <a:p>
            <a:r>
              <a:rPr lang="sr-Cyrl-RS" altLang="en-US" sz="2855" b="1"/>
              <a:t>Помозите му да прихвати и воли самог себе</a:t>
            </a:r>
            <a:r>
              <a:rPr lang="sr-Cyrl-RS" altLang="en-US" sz="2855"/>
              <a:t> - личним примером, изградњом самопоуздања кроз реалну слику о себи;</a:t>
            </a:r>
            <a:endParaRPr lang="sr-Cyrl-RS" altLang="en-US" sz="2855"/>
          </a:p>
          <a:p>
            <a:r>
              <a:rPr lang="sr-Cyrl-RS" altLang="en-US" sz="2855" b="1"/>
              <a:t>Подстичите га да прича са другима о себи, да буде отворено</a:t>
            </a:r>
            <a:r>
              <a:rPr lang="sr-Cyrl-RS" altLang="en-US" sz="2855"/>
              <a:t> - са вама, пријатељима, родбином;</a:t>
            </a:r>
            <a:endParaRPr lang="sr-Cyrl-RS" altLang="en-US" sz="2855"/>
          </a:p>
          <a:p>
            <a:r>
              <a:rPr lang="sr-Cyrl-RS" altLang="en-US" sz="2855" b="1"/>
              <a:t>Подстичите га да буде активно</a:t>
            </a:r>
            <a:r>
              <a:rPr lang="sr-Cyrl-RS" altLang="en-US" sz="2855"/>
              <a:t> - заједничке шетње, бављење спортом;</a:t>
            </a:r>
            <a:endParaRPr lang="sr-Cyrl-RS" altLang="en-US" sz="2855"/>
          </a:p>
          <a:p>
            <a:r>
              <a:rPr lang="sr-Cyrl-RS" altLang="en-US" sz="2855" b="1"/>
              <a:t>Подстичите дете да учи нове вештине;</a:t>
            </a:r>
            <a:endParaRPr lang="sr-Cyrl-RS" altLang="en-US" sz="2855" b="1"/>
          </a:p>
          <a:p>
            <a:r>
              <a:rPr lang="sr-Cyrl-RS" altLang="en-US" sz="2855" b="1"/>
              <a:t>Подржавајте те га да буде у контакту са пријатељима и да се дружи</a:t>
            </a:r>
            <a:r>
              <a:rPr lang="sr-Cyrl-RS" altLang="en-US" sz="2855"/>
              <a:t> - организујте дружење у вашој кући;</a:t>
            </a:r>
            <a:endParaRPr lang="sr-Cyrl-RS" altLang="en-US" sz="2855"/>
          </a:p>
          <a:p>
            <a:r>
              <a:rPr lang="sr-Cyrl-RS" altLang="en-US" sz="2855" b="1"/>
              <a:t>Подстичите дететову креативност;</a:t>
            </a:r>
            <a:endParaRPr lang="sr-Cyrl-RS" altLang="en-US" sz="2855" b="1"/>
          </a:p>
          <a:p>
            <a:r>
              <a:rPr lang="sr-Cyrl-RS" altLang="en-US" sz="2855" b="1"/>
              <a:t>Научите дете да се опушта</a:t>
            </a:r>
            <a:r>
              <a:rPr lang="sr-Cyrl-RS" altLang="en-US" sz="2855"/>
              <a:t> - слушање музике, спорт, шетња,...;</a:t>
            </a:r>
            <a:endParaRPr lang="sr-Cyrl-RS" altLang="en-US" sz="2855"/>
          </a:p>
          <a:p>
            <a:r>
              <a:rPr lang="sr-Cyrl-RS" altLang="en-US" sz="2855" b="1"/>
              <a:t>Учите га да помаже другима</a:t>
            </a:r>
            <a:r>
              <a:rPr lang="sr-Cyrl-RS" altLang="en-US" sz="2855"/>
              <a:t> - помагање усрећује;</a:t>
            </a:r>
            <a:endParaRPr lang="sr-Cyrl-RS" altLang="en-US" sz="2855"/>
          </a:p>
          <a:p>
            <a:r>
              <a:rPr lang="sr-Cyrl-RS" altLang="en-US" sz="2855" b="1"/>
              <a:t>Тражите помоћ</a:t>
            </a:r>
            <a:r>
              <a:rPr lang="sr-Cyrl-RS" altLang="en-US" sz="2855"/>
              <a:t> ако вам је потребна за вас и ваше дете!</a:t>
            </a:r>
            <a:endParaRPr lang="sr-Cyrl-RS" altLang="en-US" sz="2855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>
            <a:alphaModFix amt="61000"/>
          </a:blip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p>
            <a:pPr algn="ctr"/>
            <a:r>
              <a:rPr lang="en-US" altLang="en-US" sz="3110" b="1">
                <a:latin typeface="+mn-lt"/>
                <a:ea typeface="+mn-ea"/>
                <a:cs typeface="+mn-cs"/>
                <a:sym typeface="+mn-ea"/>
              </a:rPr>
              <a:t>Списак државих институција којима се можете обратити ако вам је потребна помоћ стручњака:</a:t>
            </a:r>
            <a:br>
              <a:rPr lang="en-US" altLang="en-US"/>
            </a:br>
            <a:endParaRPr lang="en-US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 altLang="en-US" b="1"/>
              <a:t>Дом здравља</a:t>
            </a:r>
            <a:r>
              <a:rPr lang="en-US" altLang="en-US"/>
              <a:t> “Сурчин” (развојном саветовалишту или педијатру ради добијања упута за друге институције)</a:t>
            </a:r>
            <a:endParaRPr lang="en-US" altLang="en-US"/>
          </a:p>
          <a:p>
            <a:r>
              <a:rPr lang="en-US" altLang="en-US" b="1"/>
              <a:t>Завод за психофизиолошке поремећаје и говорну патологију</a:t>
            </a:r>
            <a:r>
              <a:rPr lang="en-US" altLang="en-US"/>
              <a:t> “Проф. др Цветко Брајовић” – улица Краља Милутина 52, </a:t>
            </a:r>
            <a:endParaRPr lang="en-US" altLang="en-US"/>
          </a:p>
          <a:p>
            <a:r>
              <a:rPr lang="en-US" altLang="en-US" b="1"/>
              <a:t>Инс</a:t>
            </a:r>
            <a:r>
              <a:rPr lang="en-US" altLang="en-US" b="1">
                <a:sym typeface="+mn-ea"/>
              </a:rPr>
              <a:t>т</a:t>
            </a:r>
            <a:r>
              <a:rPr lang="en-US" altLang="en-US" b="1"/>
              <a:t>и</a:t>
            </a:r>
            <a:r>
              <a:rPr lang="sr-Cyrl-RS" altLang="en-US" b="1"/>
              <a:t>т</a:t>
            </a:r>
            <a:r>
              <a:rPr lang="en-US" altLang="en-US" b="1"/>
              <a:t>ут за ментално здравље</a:t>
            </a:r>
            <a:r>
              <a:rPr lang="en-US" altLang="en-US"/>
              <a:t> – улица Палмотићева 37,</a:t>
            </a:r>
            <a:endParaRPr lang="en-US" altLang="en-US"/>
          </a:p>
          <a:p>
            <a:r>
              <a:rPr lang="en-US" altLang="en-US" b="1"/>
              <a:t>Клиника за неурологију и психијатрију за децу и омладину</a:t>
            </a:r>
            <a:r>
              <a:rPr lang="en-US" altLang="en-US"/>
              <a:t> – улица др Суботића старијег 6а.</a:t>
            </a:r>
            <a:endParaRPr lang="en-US" altLang="en-US"/>
          </a:p>
          <a:p>
            <a:endParaRPr lang="en-US" altLang="en-US"/>
          </a:p>
          <a:p>
            <a:pPr marL="0" indent="0" algn="ctr">
              <a:buNone/>
            </a:pPr>
            <a:r>
              <a:rPr lang="sr-Cyrl-RS" altLang="en-US" b="1"/>
              <a:t>ХВАЛА НА ПАЖЊИ.</a:t>
            </a:r>
            <a:endParaRPr lang="sr-Cyrl-RS" altLang="en-US" b="1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/>
      <p:sp>
        <p:nvSpPr>
          <p:cNvPr id="3074" name="Rectangle 54"/>
          <p:cNvSpPr/>
          <p:nvPr/>
        </p:nvSpPr>
        <p:spPr>
          <a:xfrm>
            <a:off x="0" y="151130"/>
            <a:ext cx="12192000" cy="1474470"/>
          </a:xfrm>
          <a:prstGeom prst="rect">
            <a:avLst/>
          </a:prstGeom>
          <a:solidFill>
            <a:srgbClr val="D9D9D9">
              <a:alpha val="67058"/>
            </a:srgbClr>
          </a:solidFill>
          <a:ln w="25400" cap="flat" cmpd="sng">
            <a:solidFill>
              <a:srgbClr val="F79646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ctr" anchorCtr="0"/>
          <a:p>
            <a:endParaRPr sz="1800" dirty="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  <p:sp>
        <p:nvSpPr>
          <p:cNvPr id="6" name="Rectangle 54"/>
          <p:cNvSpPr/>
          <p:nvPr/>
        </p:nvSpPr>
        <p:spPr>
          <a:xfrm>
            <a:off x="0" y="1814830"/>
            <a:ext cx="12192000" cy="1474470"/>
          </a:xfrm>
          <a:prstGeom prst="rect">
            <a:avLst/>
          </a:prstGeom>
          <a:solidFill>
            <a:srgbClr val="D9D9D9">
              <a:alpha val="67058"/>
            </a:srgbClr>
          </a:solidFill>
          <a:ln w="25400" cap="flat" cmpd="sng">
            <a:solidFill>
              <a:srgbClr val="F79646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ctr" anchorCtr="0"/>
          <a:p>
            <a:endParaRPr sz="1800" dirty="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  <p:sp>
        <p:nvSpPr>
          <p:cNvPr id="7" name="Rectangle 54"/>
          <p:cNvSpPr/>
          <p:nvPr/>
        </p:nvSpPr>
        <p:spPr>
          <a:xfrm>
            <a:off x="12700" y="3503930"/>
            <a:ext cx="12192000" cy="1474470"/>
          </a:xfrm>
          <a:prstGeom prst="rect">
            <a:avLst/>
          </a:prstGeom>
          <a:solidFill>
            <a:srgbClr val="D9D9D9">
              <a:alpha val="67058"/>
            </a:srgbClr>
          </a:solidFill>
          <a:ln w="25400" cap="flat" cmpd="sng">
            <a:solidFill>
              <a:srgbClr val="F79646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ctr" anchorCtr="0"/>
          <a:p>
            <a:endParaRPr sz="1800" dirty="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  <p:sp>
        <p:nvSpPr>
          <p:cNvPr id="8" name="Rectangle 54"/>
          <p:cNvSpPr/>
          <p:nvPr/>
        </p:nvSpPr>
        <p:spPr>
          <a:xfrm>
            <a:off x="0" y="5193030"/>
            <a:ext cx="12192000" cy="1474470"/>
          </a:xfrm>
          <a:prstGeom prst="rect">
            <a:avLst/>
          </a:prstGeom>
          <a:solidFill>
            <a:srgbClr val="D9D9D9">
              <a:alpha val="67058"/>
            </a:srgbClr>
          </a:solidFill>
          <a:ln w="25400" cap="flat" cmpd="sng">
            <a:solidFill>
              <a:srgbClr val="F79646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ctr" anchorCtr="0"/>
          <a:p>
            <a:endParaRPr sz="1800" dirty="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  <p:pic>
        <p:nvPicPr>
          <p:cNvPr id="1073742850" name="Picture 1073742849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85800" y="163830"/>
            <a:ext cx="2534285" cy="148082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9" name="Text Box 8"/>
          <p:cNvSpPr txBox="1"/>
          <p:nvPr/>
        </p:nvSpPr>
        <p:spPr>
          <a:xfrm>
            <a:off x="4948555" y="161925"/>
            <a:ext cx="5410200" cy="156845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sr-Cyrl-RS" altLang="en-US" sz="3200" b="1"/>
              <a:t>СПЕЦИФИЧНЕ ТЕШКОЋЕ У УЧЕЊУ</a:t>
            </a:r>
            <a:endParaRPr lang="sr-Cyrl-RS" altLang="en-US" sz="3200" b="1"/>
          </a:p>
          <a:p>
            <a:endParaRPr lang="sr-Cyrl-RS" altLang="en-US" sz="3200" b="1"/>
          </a:p>
        </p:txBody>
      </p:sp>
      <p:sp>
        <p:nvSpPr>
          <p:cNvPr id="10" name="Text Box 9"/>
          <p:cNvSpPr txBox="1"/>
          <p:nvPr/>
        </p:nvSpPr>
        <p:spPr>
          <a:xfrm>
            <a:off x="5037455" y="1812925"/>
            <a:ext cx="7167245" cy="147637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sr-Cyrl-RS" altLang="en-US" sz="3200" b="1"/>
              <a:t>ХИПЕРКИНЕТИЧКИ ПОРЕМЕЋАЈ (АДХД)</a:t>
            </a:r>
            <a:endParaRPr lang="sr-Cyrl-RS" altLang="en-US" sz="3200" b="1"/>
          </a:p>
          <a:p>
            <a:endParaRPr lang="sr-Cyrl-RS" altLang="en-US" sz="3200" b="1"/>
          </a:p>
          <a:p>
            <a:r>
              <a:rPr lang="sr-Cyrl-RS" altLang="en-US" sz="3200" b="1"/>
              <a:t>ПОРЕМЕЋАЈ ПОНАШАЊА</a:t>
            </a:r>
            <a:endParaRPr lang="sr-Cyrl-RS" altLang="en-US" sz="3200" b="1"/>
          </a:p>
        </p:txBody>
      </p:sp>
      <p:sp>
        <p:nvSpPr>
          <p:cNvPr id="11" name="Text Box 10"/>
          <p:cNvSpPr txBox="1"/>
          <p:nvPr/>
        </p:nvSpPr>
        <p:spPr>
          <a:xfrm>
            <a:off x="5075555" y="3489325"/>
            <a:ext cx="7116445" cy="148399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sr-Cyrl-RS" altLang="en-US" sz="3200" b="1"/>
              <a:t>АДОЛЕЦЕНТА КРИЗА</a:t>
            </a:r>
            <a:endParaRPr lang="sr-Cyrl-RS" altLang="en-US" sz="3200" b="1"/>
          </a:p>
          <a:p>
            <a:r>
              <a:rPr lang="sr-Cyrl-RS" altLang="en-US" sz="3200" b="1"/>
              <a:t>ДЕПРЕСИЈА И САМОПОВРЕЂИВАЊЕ</a:t>
            </a:r>
            <a:endParaRPr lang="sr-Cyrl-RS" altLang="en-US" sz="3200" b="1"/>
          </a:p>
          <a:p>
            <a:r>
              <a:rPr lang="sr-Cyrl-RS" altLang="en-US" sz="3200" b="1"/>
              <a:t>ТЕЛЕСНА ДИСМОРФИЈА</a:t>
            </a:r>
            <a:endParaRPr lang="sr-Cyrl-RS" altLang="en-US" sz="3200" b="1"/>
          </a:p>
        </p:txBody>
      </p:sp>
      <p:sp>
        <p:nvSpPr>
          <p:cNvPr id="12" name="Text Box 11"/>
          <p:cNvSpPr txBox="1"/>
          <p:nvPr/>
        </p:nvSpPr>
        <p:spPr>
          <a:xfrm>
            <a:off x="5075555" y="5216525"/>
            <a:ext cx="7167245" cy="147637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sr-Cyrl-RS" altLang="en-US" sz="3200" b="1"/>
              <a:t>КАКО ПОМОЋИ ДЕТЕТУ</a:t>
            </a:r>
            <a:endParaRPr lang="sr-Cyrl-RS" altLang="en-US" sz="3200" b="1"/>
          </a:p>
          <a:p>
            <a:endParaRPr lang="sr-Cyrl-RS" altLang="en-US" sz="3200" b="1"/>
          </a:p>
          <a:p>
            <a:r>
              <a:rPr lang="sr-Cyrl-RS" altLang="en-US" sz="3200" b="1"/>
              <a:t>КОМЕ СЕ ОБРАТИТИ ЗА ПОМОЋ</a:t>
            </a:r>
            <a:endParaRPr lang="sr-Cyrl-RS" altLang="en-US" sz="3200" b="1"/>
          </a:p>
        </p:txBody>
      </p:sp>
      <p:pic>
        <p:nvPicPr>
          <p:cNvPr id="1073742851" name="Picture 107374285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165" y="3552190"/>
            <a:ext cx="2534920" cy="142621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3" name="Picture 12"/>
          <p:cNvPicPr/>
          <p:nvPr/>
        </p:nvPicPr>
        <p:blipFill>
          <a:blip r:embed="rId3"/>
          <a:stretch>
            <a:fillRect/>
          </a:stretch>
        </p:blipFill>
        <p:spPr>
          <a:xfrm>
            <a:off x="685165" y="1814830"/>
            <a:ext cx="2534285" cy="1450975"/>
          </a:xfrm>
          <a:prstGeom prst="rect">
            <a:avLst/>
          </a:prstGeom>
        </p:spPr>
      </p:pic>
      <p:pic>
        <p:nvPicPr>
          <p:cNvPr id="14" name="Picture 13"/>
          <p:cNvPicPr/>
          <p:nvPr/>
        </p:nvPicPr>
        <p:blipFill>
          <a:blip r:embed="rId4"/>
          <a:stretch>
            <a:fillRect/>
          </a:stretch>
        </p:blipFill>
        <p:spPr>
          <a:xfrm>
            <a:off x="594995" y="5229225"/>
            <a:ext cx="2560320" cy="1412875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">
            <a:alphaModFix amt="40000"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pPr marL="0" indent="0" algn="l">
              <a:spcBef>
                <a:spcPts val="1000"/>
              </a:spcBef>
              <a:buClrTx/>
              <a:buSzTx/>
              <a:buFont typeface="Arial" panose="020B0604020202020204" pitchFamily="34" charset="0"/>
            </a:pPr>
            <a:r>
              <a:rPr lang="en-US" altLang="en-US" sz="4000" b="1">
                <a:latin typeface="+mn-lt"/>
                <a:ea typeface="+mn-ea"/>
                <a:cs typeface="+mn-cs"/>
              </a:rPr>
              <a:t>Увод</a:t>
            </a:r>
            <a:endParaRPr lang="en-US" altLang="en-US" sz="4000" b="1">
              <a:latin typeface="+mn-lt"/>
              <a:ea typeface="+mn-ea"/>
              <a:cs typeface="+mn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615295" cy="4724400"/>
          </a:xfrm>
        </p:spPr>
        <p:txBody>
          <a:bodyPr>
            <a:noAutofit/>
          </a:bodyPr>
          <a:p>
            <a:pPr marL="0" indent="0" algn="just">
              <a:buNone/>
            </a:pPr>
            <a:r>
              <a:rPr lang="en-US" altLang="en-US" sz="2700"/>
              <a:t>“</a:t>
            </a:r>
            <a:r>
              <a:rPr lang="en-US" altLang="en-US" sz="2700" i="1"/>
              <a:t>У здравом телу здрав дух”</a:t>
            </a:r>
            <a:r>
              <a:rPr lang="en-US" altLang="en-US" sz="2700"/>
              <a:t>.  - </a:t>
            </a:r>
            <a:r>
              <a:rPr lang="sr-Cyrl-RS" altLang="en-US" sz="2700"/>
              <a:t>Н</a:t>
            </a:r>
            <a:r>
              <a:rPr lang="en-US" altLang="en-US" sz="2700"/>
              <a:t>аглашава нераскидиву везу између физичког и психичког здравља, истичући да је брига о здрављу тела кључна за ментално здравље и добробит. </a:t>
            </a:r>
            <a:endParaRPr lang="en-US" altLang="en-US" sz="2700"/>
          </a:p>
          <a:p>
            <a:pPr marL="0" indent="0" algn="just">
              <a:buNone/>
            </a:pPr>
            <a:r>
              <a:rPr lang="en-US" altLang="en-US" sz="2700"/>
              <a:t>Када нас нешто заболи већина ће се обратити лекару и потражити помоћ. </a:t>
            </a:r>
            <a:r>
              <a:rPr lang="sr-Cyrl-RS" altLang="en-US" sz="2700"/>
              <a:t>Због б</a:t>
            </a:r>
            <a:r>
              <a:rPr lang="en-US" altLang="en-US" sz="2700"/>
              <a:t>ол</a:t>
            </a:r>
            <a:r>
              <a:rPr lang="sr-Cyrl-RS" altLang="en-US" sz="2700"/>
              <a:t>и</a:t>
            </a:r>
            <a:r>
              <a:rPr lang="en-US" altLang="en-US" sz="2700"/>
              <a:t> и нелагодност </a:t>
            </a:r>
            <a:r>
              <a:rPr lang="sr-Cyrl-RS" altLang="en-US" sz="2700"/>
              <a:t>у</a:t>
            </a:r>
            <a:r>
              <a:rPr lang="en-US" altLang="en-US" sz="2700"/>
              <a:t> неком тренутку потражимо решење за свој здравствени проблем. Када је у питању психичко здравље ситуација је нешто другачија. </a:t>
            </a:r>
            <a:endParaRPr lang="en-US" altLang="en-US" sz="2700"/>
          </a:p>
          <a:p>
            <a:pPr algn="just"/>
            <a:endParaRPr lang="en-US" altLang="en-US" sz="2700"/>
          </a:p>
          <a:p>
            <a:pPr marL="0" indent="0" algn="just">
              <a:buNone/>
            </a:pPr>
            <a:r>
              <a:rPr lang="en-US" altLang="en-US" sz="2700" b="1"/>
              <a:t>Најновији резултати студије Института за ментално здравље показују да 20,4 одсто младих просечног узраста 14 и по година има један од менталних поремећаја, односно свака пета млада особа у Србији. </a:t>
            </a:r>
            <a:endParaRPr lang="en-US" altLang="en-US" sz="2700" b="1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>
            <a:alphaModFix amt="61000"/>
          </a:blip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p>
            <a:pPr algn="just"/>
            <a:r>
              <a:rPr lang="en-US" altLang="en-US" sz="4000" b="1">
                <a:latin typeface="+mn-lt"/>
                <a:ea typeface="+mn-ea"/>
                <a:cs typeface="+mn-cs"/>
              </a:rPr>
              <a:t>Специфичне тешкоће у учењу:</a:t>
            </a:r>
            <a:r>
              <a:rPr lang="en-US" altLang="en-US" sz="2800">
                <a:latin typeface="+mn-lt"/>
                <a:ea typeface="+mn-ea"/>
                <a:cs typeface="+mn-cs"/>
              </a:rPr>
              <a:t> у редовним школама има </a:t>
            </a:r>
            <a:r>
              <a:rPr lang="en-US" altLang="en-US" sz="2800" b="1">
                <a:latin typeface="+mn-lt"/>
                <a:ea typeface="+mn-ea"/>
                <a:cs typeface="+mn-cs"/>
              </a:rPr>
              <a:t>10 до 15%</a:t>
            </a:r>
            <a:r>
              <a:rPr lang="en-US" altLang="en-US" sz="2800">
                <a:latin typeface="+mn-lt"/>
                <a:ea typeface="+mn-ea"/>
                <a:cs typeface="+mn-cs"/>
              </a:rPr>
              <a:t> деце са тешкоћама у учењу. </a:t>
            </a:r>
            <a:endParaRPr lang="en-US" altLang="en-US" sz="2800">
              <a:latin typeface="+mn-lt"/>
              <a:ea typeface="+mn-ea"/>
              <a:cs typeface="+mn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7719060" cy="4403725"/>
          </a:xfrm>
        </p:spPr>
        <p:txBody>
          <a:bodyPr>
            <a:normAutofit lnSpcReduction="20000"/>
          </a:bodyPr>
          <a:p>
            <a:pPr algn="just"/>
            <a:r>
              <a:rPr lang="en-US" altLang="en-US" b="1"/>
              <a:t>Дислексија </a:t>
            </a:r>
            <a:r>
              <a:rPr lang="sr-Cyrl-RS" altLang="en-US" b="1"/>
              <a:t>- </a:t>
            </a:r>
            <a:r>
              <a:rPr lang="en-US" altLang="en-US"/>
              <a:t>дете очуваног слуха и вида, просечних интелектуалних способности са тешкоћом савладава процес читања </a:t>
            </a:r>
            <a:r>
              <a:rPr lang="sr-Cyrl-RS" altLang="en-US"/>
              <a:t>и писања</a:t>
            </a:r>
            <a:r>
              <a:rPr lang="en-US" altLang="en-US"/>
              <a:t>. </a:t>
            </a:r>
            <a:endParaRPr lang="en-US" altLang="en-US"/>
          </a:p>
          <a:p>
            <a:pPr algn="just"/>
            <a:endParaRPr lang="en-US" altLang="en-US"/>
          </a:p>
          <a:p>
            <a:pPr algn="just"/>
            <a:r>
              <a:rPr lang="en-US" altLang="en-US" b="1"/>
              <a:t>Дискалкулија </a:t>
            </a:r>
            <a:r>
              <a:rPr lang="sr-Cyrl-RS" altLang="en-US" b="1"/>
              <a:t>- </a:t>
            </a:r>
            <a:r>
              <a:rPr lang="en-US" altLang="en-US"/>
              <a:t>тешкоће у савладавању математичких операција и поимању бројчаних односа код деце нормалне интелигенције.</a:t>
            </a:r>
            <a:endParaRPr lang="en-US" altLang="en-US"/>
          </a:p>
          <a:p>
            <a:pPr algn="just"/>
            <a:endParaRPr lang="en-US" altLang="en-US"/>
          </a:p>
          <a:p>
            <a:pPr algn="just"/>
            <a:r>
              <a:rPr lang="en-US" altLang="en-US" b="1"/>
              <a:t>Дисграфија </a:t>
            </a:r>
            <a:r>
              <a:rPr lang="sr-Cyrl-RS" altLang="en-US" b="1"/>
              <a:t>-</a:t>
            </a:r>
            <a:r>
              <a:rPr lang="en-US" altLang="en-US"/>
              <a:t> Дете неуредно пише, лоше обликује слова, не прати линију, редови су уломљени, речи стиснуте, лоше постављене у простору. </a:t>
            </a:r>
            <a:endParaRPr lang="en-US" altLang="en-US"/>
          </a:p>
          <a:p>
            <a:pPr algn="just"/>
            <a:endParaRPr lang="en-US" altLang="en-US"/>
          </a:p>
        </p:txBody>
      </p:sp>
      <p:pic>
        <p:nvPicPr>
          <p:cNvPr id="1073742850" name="Picture 107374284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57895" y="2492375"/>
            <a:ext cx="3634105" cy="2361565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>
            <a:alphaModFix amt="61000"/>
          </a:blip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p>
            <a:pPr marL="0" indent="0" algn="l">
              <a:spcBef>
                <a:spcPts val="1000"/>
              </a:spcBef>
              <a:buClrTx/>
              <a:buSzTx/>
              <a:buFont typeface="Arial" panose="020B0604020202020204" pitchFamily="34" charset="0"/>
            </a:pPr>
            <a:r>
              <a:rPr lang="en-US" altLang="en-US" sz="2800" b="1">
                <a:latin typeface="+mn-lt"/>
                <a:ea typeface="+mn-ea"/>
                <a:cs typeface="+mn-cs"/>
                <a:sym typeface="+mn-ea"/>
              </a:rPr>
              <a:t>Показатељи специфичних тешкоћа у учењу (дислексије): </a:t>
            </a:r>
            <a:endParaRPr lang="en-US" altLang="en-US" sz="2800" b="1">
              <a:latin typeface="+mn-lt"/>
              <a:ea typeface="+mn-ea"/>
              <a:cs typeface="+mn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0000" lnSpcReduction="10000"/>
          </a:bodyPr>
          <a:p>
            <a:r>
              <a:rPr lang="en-US" altLang="en-US" sz="3110"/>
              <a:t>дете делује збуњено или лењо;</a:t>
            </a:r>
            <a:endParaRPr lang="en-US" altLang="en-US" sz="3110"/>
          </a:p>
          <a:p>
            <a:r>
              <a:rPr lang="en-US" altLang="en-US" sz="3110"/>
              <a:t>прави чудне грешке у </a:t>
            </a:r>
            <a:r>
              <a:rPr lang="sr-Cyrl-RS" altLang="en-US" sz="3110"/>
              <a:t>читању</a:t>
            </a:r>
            <a:r>
              <a:rPr lang="en-US" altLang="en-US" sz="3110"/>
              <a:t>;</a:t>
            </a:r>
            <a:endParaRPr lang="en-US" altLang="en-US" sz="3110"/>
          </a:p>
          <a:p>
            <a:r>
              <a:rPr lang="en-US" altLang="en-US" sz="3110"/>
              <a:t>дете је з</a:t>
            </a:r>
            <a:r>
              <a:rPr lang="en-US" altLang="en-US" sz="3110">
                <a:sym typeface="+mn-ea"/>
              </a:rPr>
              <a:t>н</a:t>
            </a:r>
            <a:r>
              <a:rPr lang="en-US" altLang="en-US" sz="3110"/>
              <a:t>атно боље у усменом изражавању;</a:t>
            </a:r>
            <a:endParaRPr lang="en-US" altLang="en-US" sz="3110"/>
          </a:p>
          <a:p>
            <a:r>
              <a:rPr lang="en-US" altLang="en-US" sz="3110"/>
              <a:t>лако се збуњује у простору и с тешкоћом се оријентише десно-лево;</a:t>
            </a:r>
            <a:endParaRPr lang="en-US" altLang="en-US" sz="3110"/>
          </a:p>
          <a:p>
            <a:r>
              <a:rPr lang="en-US" altLang="en-US" sz="3110"/>
              <a:t>тешко разуме и препричава прочитано;</a:t>
            </a:r>
            <a:endParaRPr lang="en-US" altLang="en-US" sz="3110"/>
          </a:p>
          <a:p>
            <a:r>
              <a:rPr lang="en-US" altLang="en-US" sz="3110"/>
              <a:t>може </a:t>
            </a:r>
            <a:r>
              <a:rPr lang="sr-Cyrl-RS" altLang="en-US" sz="3110"/>
              <a:t>имати </a:t>
            </a:r>
            <a:r>
              <a:rPr lang="en-US" altLang="en-US" sz="3110"/>
              <a:t>проблем у преписивању текста или писању по диктату; </a:t>
            </a:r>
            <a:endParaRPr lang="en-US" altLang="en-US" sz="3110"/>
          </a:p>
          <a:p>
            <a:r>
              <a:rPr lang="en-US" altLang="en-US" sz="3110"/>
              <a:t>може да има проблем у решавању математичих задатака изражених текстуално, али не и бројчано.</a:t>
            </a:r>
            <a:r>
              <a:rPr lang="en-US" altLang="en-US"/>
              <a:t> </a:t>
            </a:r>
            <a:endParaRPr lang="en-US" alt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>
            <a:alphaModFix amt="61000"/>
          </a:blip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47955"/>
            <a:ext cx="10515600" cy="1325563"/>
          </a:xfrm>
        </p:spPr>
        <p:txBody>
          <a:bodyPr>
            <a:normAutofit fontScale="90000"/>
          </a:bodyPr>
          <a:p>
            <a:pPr algn="just">
              <a:spcBef>
                <a:spcPts val="1000"/>
              </a:spcBef>
              <a:buClrTx/>
              <a:buSzTx/>
              <a:buNone/>
            </a:pPr>
            <a:r>
              <a:rPr lang="en-US" altLang="en-US" sz="4000" b="1">
                <a:latin typeface="+mn-lt"/>
                <a:ea typeface="+mn-ea"/>
                <a:cs typeface="+mn-cs"/>
              </a:rPr>
              <a:t>Хиперкинетички поремећај (АДХД)</a:t>
            </a:r>
            <a:r>
              <a:rPr lang="en-US" altLang="en-US" sz="2800">
                <a:latin typeface="+mn-lt"/>
                <a:ea typeface="+mn-ea"/>
                <a:cs typeface="+mn-cs"/>
              </a:rPr>
              <a:t> је стање је за које је карактеристичан врло висок степен моторичке активности као манифестација врло високе активности ума.</a:t>
            </a:r>
            <a:endParaRPr lang="en-US" altLang="en-US" sz="2800">
              <a:latin typeface="+mn-lt"/>
              <a:ea typeface="+mn-ea"/>
              <a:cs typeface="+mn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74470"/>
            <a:ext cx="10515600" cy="4702810"/>
          </a:xfrm>
        </p:spPr>
        <p:txBody>
          <a:bodyPr/>
          <a:p>
            <a:pPr marL="0" indent="0" algn="just">
              <a:buNone/>
            </a:pPr>
            <a:r>
              <a:rPr lang="sr-Cyrl-RS" altLang="en-US"/>
              <a:t>З</a:t>
            </a:r>
            <a:r>
              <a:rPr lang="en-US" altLang="en-US"/>
              <a:t>а </a:t>
            </a:r>
            <a:r>
              <a:rPr lang="en-US" altLang="en-US" b="1"/>
              <a:t>постављање дијагнозе</a:t>
            </a:r>
            <a:r>
              <a:rPr lang="en-US" altLang="en-US"/>
              <a:t> важно је да је понашање постојало и пре поласка у школу, да траје најмање шест месеци, да се протеже кроз многе животне ситуације (најмање две, нпр. у кући и у школи) и да је по интензитету израженије него што је уобичајено за децу тог узраста. </a:t>
            </a:r>
            <a:endParaRPr lang="en-US" altLang="en-US"/>
          </a:p>
          <a:p>
            <a:pPr marL="0" indent="0" algn="just">
              <a:buNone/>
            </a:pPr>
            <a:r>
              <a:rPr lang="en-US" altLang="en-US"/>
              <a:t>Поремећај настаје у раном детињству, учесталост јављања је </a:t>
            </a:r>
            <a:r>
              <a:rPr lang="en-US" altLang="en-US" b="1"/>
              <a:t>3-6%</a:t>
            </a:r>
            <a:r>
              <a:rPr lang="en-US" altLang="en-US"/>
              <a:t>, </a:t>
            </a:r>
            <a:r>
              <a:rPr lang="en-US" altLang="en-US" b="1"/>
              <a:t>чешће погађа дечаке, обично се региструје са поласком у школу </a:t>
            </a:r>
            <a:r>
              <a:rPr lang="en-US" altLang="en-US"/>
              <a:t>када се од детета очекује више менталне ангажованости уз делимично одлагање импусла за мотороним активностима. </a:t>
            </a:r>
            <a:endParaRPr lang="en-US" altLang="en-US"/>
          </a:p>
        </p:txBody>
      </p:sp>
      <p:pic>
        <p:nvPicPr>
          <p:cNvPr id="4" name="Picture 3"/>
          <p:cNvPicPr/>
          <p:nvPr/>
        </p:nvPicPr>
        <p:blipFill>
          <a:blip r:embed="rId2"/>
          <a:stretch>
            <a:fillRect/>
          </a:stretch>
        </p:blipFill>
        <p:spPr>
          <a:xfrm>
            <a:off x="3068320" y="5350510"/>
            <a:ext cx="5253990" cy="1501775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>
            <a:alphaModFix amt="61000"/>
          </a:blip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p>
            <a:pPr marL="0" indent="0" algn="just">
              <a:spcBef>
                <a:spcPts val="1000"/>
              </a:spcBef>
              <a:buClrTx/>
              <a:buSzTx/>
              <a:buFont typeface="Arial" panose="020B0604020202020204" pitchFamily="34" charset="0"/>
            </a:pPr>
            <a:r>
              <a:rPr lang="en-US" altLang="en-US" sz="4000" b="1">
                <a:latin typeface="+mn-lt"/>
                <a:ea typeface="+mn-ea"/>
                <a:cs typeface="+mn-cs"/>
              </a:rPr>
              <a:t>Поремећај понашања</a:t>
            </a:r>
            <a:r>
              <a:rPr lang="en-US" altLang="en-US" sz="2800">
                <a:latin typeface="+mn-lt"/>
                <a:ea typeface="+mn-ea"/>
                <a:cs typeface="+mn-cs"/>
              </a:rPr>
              <a:t> </a:t>
            </a:r>
            <a:r>
              <a:rPr lang="en-US" altLang="en-US" sz="3110">
                <a:latin typeface="+mn-lt"/>
                <a:ea typeface="+mn-ea"/>
                <a:cs typeface="+mn-cs"/>
              </a:rPr>
              <a:t>код деце подразумева упорне и понављајуће обрасце понашања који крше права других, друштвене норме и правила прилагођена узрасту.</a:t>
            </a:r>
            <a:endParaRPr lang="en-US" altLang="en-US" sz="3110">
              <a:latin typeface="+mn-lt"/>
              <a:ea typeface="+mn-ea"/>
              <a:cs typeface="+mn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5257800" cy="3464560"/>
          </a:xfrm>
        </p:spPr>
        <p:txBody>
          <a:bodyPr>
            <a:noAutofit/>
          </a:bodyPr>
          <a:p>
            <a:pPr marL="0" indent="0" algn="just">
              <a:buNone/>
            </a:pPr>
            <a:r>
              <a:rPr lang="sr-Cyrl-RS" altLang="en-US"/>
              <a:t>Деца могу бити склона</a:t>
            </a:r>
            <a:r>
              <a:rPr lang="en-US" altLang="en-US"/>
              <a:t> агресиј</a:t>
            </a:r>
            <a:r>
              <a:rPr lang="sr-Cyrl-RS" altLang="en-US"/>
              <a:t>и</a:t>
            </a:r>
            <a:r>
              <a:rPr lang="en-US" altLang="en-US"/>
              <a:t>, вандализам</a:t>
            </a:r>
            <a:r>
              <a:rPr lang="sr-Cyrl-RS" altLang="en-US"/>
              <a:t>у</a:t>
            </a:r>
            <a:r>
              <a:rPr lang="en-US" altLang="en-US"/>
              <a:t>, лагањ</a:t>
            </a:r>
            <a:r>
              <a:rPr lang="sr-Cyrl-RS" altLang="en-US"/>
              <a:t>у</a:t>
            </a:r>
            <a:r>
              <a:rPr lang="en-US" altLang="en-US"/>
              <a:t>, крађ</a:t>
            </a:r>
            <a:r>
              <a:rPr lang="sr-Cyrl-RS" altLang="en-US"/>
              <a:t>и</a:t>
            </a:r>
            <a:r>
              <a:rPr lang="en-US" altLang="en-US"/>
              <a:t> и непоштовањ</a:t>
            </a:r>
            <a:r>
              <a:rPr lang="sr-Cyrl-RS" altLang="en-US"/>
              <a:t>у</a:t>
            </a:r>
            <a:r>
              <a:rPr lang="en-US" altLang="en-US"/>
              <a:t> ауторитета. </a:t>
            </a:r>
            <a:endParaRPr lang="en-US" altLang="en-US"/>
          </a:p>
          <a:p>
            <a:pPr marL="0" indent="0" algn="just">
              <a:buNone/>
            </a:pPr>
            <a:r>
              <a:rPr lang="sr-Cyrl-RS" altLang="en-US" b="1"/>
              <a:t>М</a:t>
            </a:r>
            <a:r>
              <a:rPr lang="en-US" altLang="en-US" b="1"/>
              <a:t>анифестује се</a:t>
            </a:r>
            <a:r>
              <a:rPr lang="en-US" altLang="en-US"/>
              <a:t> себичношћу, неосетљивошћу на осећања других и честим окривљавањем других за сопствена недела. </a:t>
            </a:r>
            <a:endParaRPr lang="en-US" altLang="en-US"/>
          </a:p>
          <a:p>
            <a:endParaRPr lang="en-US" altLang="en-US"/>
          </a:p>
        </p:txBody>
      </p:sp>
      <p:pic>
        <p:nvPicPr>
          <p:cNvPr id="4" name="Picture 3"/>
          <p:cNvPicPr/>
          <p:nvPr/>
        </p:nvPicPr>
        <p:blipFill>
          <a:blip r:embed="rId2"/>
          <a:stretch>
            <a:fillRect/>
          </a:stretch>
        </p:blipFill>
        <p:spPr>
          <a:xfrm>
            <a:off x="8270875" y="1825625"/>
            <a:ext cx="3921760" cy="5032375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>
            <a:alphaModFix amt="61000"/>
          </a:blip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570865"/>
            <a:ext cx="10781665" cy="5506085"/>
          </a:xfrm>
        </p:spPr>
        <p:txBody>
          <a:bodyPr>
            <a:normAutofit fontScale="90000"/>
          </a:bodyPr>
          <a:p>
            <a:pPr marL="0" indent="0" algn="just">
              <a:buNone/>
            </a:pPr>
            <a:r>
              <a:rPr lang="en-US" altLang="en-US" sz="3110" b="1">
                <a:sym typeface="+mn-ea"/>
              </a:rPr>
              <a:t>Симптоми поремећаја понашања: </a:t>
            </a:r>
            <a:endParaRPr lang="en-US" altLang="en-US" sz="3110" b="1">
              <a:sym typeface="+mn-ea"/>
            </a:endParaRPr>
          </a:p>
          <a:p>
            <a:pPr algn="just"/>
            <a:endParaRPr lang="en-US" altLang="en-US"/>
          </a:p>
          <a:p>
            <a:pPr algn="just"/>
            <a:r>
              <a:rPr lang="en-US" altLang="en-US" sz="3110" b="1">
                <a:sym typeface="+mn-ea"/>
              </a:rPr>
              <a:t>агресија и насиље</a:t>
            </a:r>
            <a:r>
              <a:rPr lang="en-US" altLang="en-US" sz="3110">
                <a:sym typeface="+mn-ea"/>
              </a:rPr>
              <a:t> - малтретирање, туче и окрутност према људима и животињама</a:t>
            </a:r>
            <a:r>
              <a:rPr lang="sr-Cyrl-RS" altLang="en-US" sz="3110">
                <a:sym typeface="+mn-ea"/>
              </a:rPr>
              <a:t>;</a:t>
            </a:r>
            <a:r>
              <a:rPr lang="en-US" altLang="en-US" sz="3110">
                <a:sym typeface="+mn-ea"/>
              </a:rPr>
              <a:t> </a:t>
            </a:r>
            <a:endParaRPr lang="en-US" altLang="en-US" sz="3110"/>
          </a:p>
          <a:p>
            <a:pPr algn="just"/>
            <a:r>
              <a:rPr lang="en-US" altLang="en-US" sz="3110" b="1">
                <a:sym typeface="+mn-ea"/>
              </a:rPr>
              <a:t>окрутност и себичност</a:t>
            </a:r>
            <a:r>
              <a:rPr lang="en-US" altLang="en-US" sz="3110">
                <a:sym typeface="+mn-ea"/>
              </a:rPr>
              <a:t> - недостатак емпатије и брига само за сопствене потребе</a:t>
            </a:r>
            <a:r>
              <a:rPr lang="sr-Cyrl-RS" altLang="en-US" sz="3110">
                <a:sym typeface="+mn-ea"/>
              </a:rPr>
              <a:t>;</a:t>
            </a:r>
            <a:r>
              <a:rPr lang="en-US" altLang="en-US" sz="3110">
                <a:sym typeface="+mn-ea"/>
              </a:rPr>
              <a:t> </a:t>
            </a:r>
            <a:endParaRPr lang="en-US" altLang="en-US" sz="3110"/>
          </a:p>
          <a:p>
            <a:pPr algn="just"/>
            <a:r>
              <a:rPr lang="en-US" altLang="en-US" sz="3110" b="1">
                <a:sym typeface="+mn-ea"/>
              </a:rPr>
              <a:t>непоштовање правила и ауторитета</a:t>
            </a:r>
            <a:r>
              <a:rPr lang="en-US" altLang="en-US" sz="3110">
                <a:sym typeface="+mn-ea"/>
              </a:rPr>
              <a:t> - упорно бунтовно понашање, лагање и одбијање сарадње са одраслима</a:t>
            </a:r>
            <a:r>
              <a:rPr lang="sr-Cyrl-RS" altLang="en-US" sz="3110">
                <a:sym typeface="+mn-ea"/>
              </a:rPr>
              <a:t>;</a:t>
            </a:r>
            <a:r>
              <a:rPr lang="en-US" altLang="en-US" sz="3110">
                <a:sym typeface="+mn-ea"/>
              </a:rPr>
              <a:t> </a:t>
            </a:r>
            <a:endParaRPr lang="en-US" altLang="en-US" sz="3110"/>
          </a:p>
          <a:p>
            <a:pPr algn="just"/>
            <a:r>
              <a:rPr lang="en-US" altLang="en-US" sz="3110" b="1">
                <a:sym typeface="+mn-ea"/>
              </a:rPr>
              <a:t>деструктивно понашање</a:t>
            </a:r>
            <a:r>
              <a:rPr lang="en-US" altLang="en-US" sz="3110">
                <a:sym typeface="+mn-ea"/>
              </a:rPr>
              <a:t> - вандализам и намерно уништавање имовине</a:t>
            </a:r>
            <a:r>
              <a:rPr lang="sr-Cyrl-RS" altLang="en-US" sz="3110">
                <a:sym typeface="+mn-ea"/>
              </a:rPr>
              <a:t>;</a:t>
            </a:r>
            <a:r>
              <a:rPr lang="en-US" altLang="en-US" sz="3110">
                <a:sym typeface="+mn-ea"/>
              </a:rPr>
              <a:t> </a:t>
            </a:r>
            <a:endParaRPr lang="en-US" altLang="en-US" sz="3110"/>
          </a:p>
          <a:p>
            <a:pPr algn="just"/>
            <a:r>
              <a:rPr lang="en-US" altLang="en-US" sz="3110" b="1">
                <a:sym typeface="+mn-ea"/>
              </a:rPr>
              <a:t>непоштовање закона</a:t>
            </a:r>
            <a:r>
              <a:rPr lang="en-US" altLang="en-US" sz="3110">
                <a:sym typeface="+mn-ea"/>
              </a:rPr>
              <a:t> - може укључивати крађу, провалу и друге прекршаје.</a:t>
            </a:r>
            <a:endParaRPr lang="en-US" altLang="en-US" sz="3110"/>
          </a:p>
          <a:p>
            <a:pPr algn="just"/>
            <a:endParaRPr lang="en-US" sz="311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>
            <a:alphaModFix amt="61000"/>
          </a:blip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666750"/>
            <a:ext cx="10515600" cy="1313815"/>
          </a:xfrm>
        </p:spPr>
        <p:txBody>
          <a:bodyPr>
            <a:normAutofit fontScale="90000"/>
          </a:bodyPr>
          <a:p>
            <a:pPr marL="0" indent="0" algn="just" fontAlgn="auto">
              <a:lnSpc>
                <a:spcPct val="100000"/>
              </a:lnSpc>
            </a:pPr>
            <a:r>
              <a:rPr lang="en-US" altLang="en-US" sz="4445" b="1">
                <a:latin typeface="+mn-lt"/>
                <a:ea typeface="+mn-ea"/>
                <a:cs typeface="+mn-cs"/>
                <a:sym typeface="+mn-ea"/>
              </a:rPr>
              <a:t>Адолесцентна криза</a:t>
            </a:r>
            <a:r>
              <a:rPr lang="en-US" altLang="en-US" sz="3110" b="1">
                <a:latin typeface="+mn-lt"/>
                <a:ea typeface="+mn-ea"/>
                <a:cs typeface="+mn-cs"/>
                <a:sym typeface="+mn-ea"/>
              </a:rPr>
              <a:t> </a:t>
            </a:r>
            <a:r>
              <a:rPr lang="en-US" altLang="en-US" sz="3110">
                <a:latin typeface="+mn-lt"/>
                <a:ea typeface="+mn-ea"/>
                <a:cs typeface="+mn-cs"/>
                <a:sym typeface="+mn-ea"/>
              </a:rPr>
              <a:t>представља кракотрајно пренаглашавање свих оних појава, осећања и понашања који се и иначе срећу код адолецената. </a:t>
            </a:r>
            <a:endParaRPr lang="en-US" altLang="en-US" sz="3110">
              <a:latin typeface="+mn-lt"/>
              <a:ea typeface="+mn-ea"/>
              <a:cs typeface="+mn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84420" y="2235835"/>
            <a:ext cx="7029450" cy="3657600"/>
          </a:xfrm>
        </p:spPr>
        <p:txBody>
          <a:bodyPr>
            <a:normAutofit/>
          </a:bodyPr>
          <a:p>
            <a:pPr marL="0" indent="0" algn="just">
              <a:buNone/>
            </a:pPr>
            <a:r>
              <a:rPr lang="en-US" altLang="en-US" b="1">
                <a:sym typeface="+mn-ea"/>
              </a:rPr>
              <a:t>Младићи </a:t>
            </a:r>
            <a:r>
              <a:rPr lang="en-US" altLang="en-US">
                <a:sym typeface="+mn-ea"/>
              </a:rPr>
              <a:t>поремећај најчешће испољавају у виду актинг-оут понашања као што су: крађе, бекства од куће, злоупотреба дрога или алкохола. </a:t>
            </a:r>
            <a:endParaRPr lang="en-US" altLang="en-US"/>
          </a:p>
          <a:p>
            <a:endParaRPr lang="en-US" altLang="en-US"/>
          </a:p>
          <a:p>
            <a:pPr marL="0" indent="0" algn="just">
              <a:buNone/>
            </a:pPr>
            <a:r>
              <a:rPr lang="en-US" altLang="en-US" b="1">
                <a:sym typeface="+mn-ea"/>
              </a:rPr>
              <a:t>Девојке </a:t>
            </a:r>
            <a:r>
              <a:rPr lang="en-US" altLang="en-US">
                <a:sym typeface="+mn-ea"/>
              </a:rPr>
              <a:t>поремећај испољавају више кроз симптоматологију окренуту унутра, као што су: анксиозност или депресија. </a:t>
            </a:r>
            <a:endParaRPr lang="en-US" altLang="en-US"/>
          </a:p>
          <a:p>
            <a:endParaRPr lang="en-US"/>
          </a:p>
        </p:txBody>
      </p:sp>
      <p:pic>
        <p:nvPicPr>
          <p:cNvPr id="4" name="Picture 3"/>
          <p:cNvPicPr/>
          <p:nvPr/>
        </p:nvPicPr>
        <p:blipFill>
          <a:blip r:embed="rId2"/>
          <a:stretch>
            <a:fillRect/>
          </a:stretch>
        </p:blipFill>
        <p:spPr>
          <a:xfrm>
            <a:off x="728980" y="4462145"/>
            <a:ext cx="3408045" cy="2395855"/>
          </a:xfrm>
          <a:prstGeom prst="rect">
            <a:avLst/>
          </a:prstGeom>
        </p:spPr>
      </p:pic>
      <p:pic>
        <p:nvPicPr>
          <p:cNvPr id="6" name="Picture 5"/>
          <p:cNvPicPr/>
          <p:nvPr/>
        </p:nvPicPr>
        <p:blipFill>
          <a:blip r:embed="rId3"/>
          <a:stretch>
            <a:fillRect/>
          </a:stretch>
        </p:blipFill>
        <p:spPr>
          <a:xfrm>
            <a:off x="970598" y="2440305"/>
            <a:ext cx="2924175" cy="15621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7526</Words>
  <Application>WPS Presentation</Application>
  <PresentationFormat>Widescreen</PresentationFormat>
  <Paragraphs>150</Paragraphs>
  <Slides>16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16</vt:i4>
      </vt:variant>
    </vt:vector>
  </HeadingPairs>
  <TitlesOfParts>
    <vt:vector size="24" baseType="lpstr">
      <vt:lpstr>Arial</vt:lpstr>
      <vt:lpstr>SimSun</vt:lpstr>
      <vt:lpstr>Wingdings</vt:lpstr>
      <vt:lpstr>Calibri Light</vt:lpstr>
      <vt:lpstr>Calibri</vt:lpstr>
      <vt:lpstr>Microsoft YaHei</vt:lpstr>
      <vt:lpstr>Arial Unicode MS</vt:lpstr>
      <vt:lpstr>Office Theme</vt:lpstr>
      <vt:lpstr>ШКОЛА РОДИТЕЉСТВА - МЕНТАЛНО ЗДРАВЉЕ МЛАДИХ</vt:lpstr>
      <vt:lpstr>PowerPoint 演示文稿</vt:lpstr>
      <vt:lpstr>Увод</vt:lpstr>
      <vt:lpstr>Специфичне тешкоће у учењу: у редовним школама има 10 до 15% деце са тешкоћама у учењу. </vt:lpstr>
      <vt:lpstr>Показатељи специфичних тешкоћа у учењу (дислексије): </vt:lpstr>
      <vt:lpstr>Хиперкинетички поремећај (АДХД) је стање је за које је карактеристичан врло висок степен моторичке активности као манифестација врло високе активности ума.</vt:lpstr>
      <vt:lpstr>Поремећај понашања код деце подразумева упорне и понављајуће обрасце понашања који крше права других, друштвене норме и правила прилагођена узрасту.</vt:lpstr>
      <vt:lpstr>PowerPoint 演示文稿</vt:lpstr>
      <vt:lpstr>Адолесцентна криза представља кракотрајно пренаглашавање свих оних појава, осећања и понашања који се и иначе срећу код адолецената. </vt:lpstr>
      <vt:lpstr>Депресија - дуготрајно присуство емоционалне патње, смањене енергије, губитка интересовања и поремећаја основних психофизичких функција, као што су сан, апетит и концентрација.</vt:lpstr>
      <vt:lpstr>PowerPoint 演示文稿</vt:lpstr>
      <vt:lpstr>Самоповређивање се односи се на директно и намерно повређивање сопственог ткива коже обично без самоубилачке намере. </vt:lpstr>
      <vt:lpstr>Телесна дисморфија је ментални поремећај код којег особа доживљава делове свог тела као изузетно ружне, деформисане и непривлачне. </vt:lpstr>
      <vt:lpstr>Примери понашања који захтевају пажњу:</vt:lpstr>
      <vt:lpstr>Како помоћи детету:</vt:lpstr>
      <vt:lpstr>Списак државих институција којима се можете обратити ако вам је потребна помоћ стручњака: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WPS Presentation</dc:title>
  <dc:creator>PSIHOLOG</dc:creator>
  <cp:lastModifiedBy>PSIHOLOG</cp:lastModifiedBy>
  <cp:revision>29</cp:revision>
  <dcterms:created xsi:type="dcterms:W3CDTF">2025-07-23T00:59:00Z</dcterms:created>
  <dcterms:modified xsi:type="dcterms:W3CDTF">2026-03-30T12:24:14Z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D47D769A538F4DD59605E734E023A17D_11</vt:lpwstr>
  </property>
  <property fmtid="{D5CDD505-2E9C-101B-9397-08002B2CF9AE}" pid="3" name="KSOProductBuildVer">
    <vt:lpwstr>1033-12.2.0.23196</vt:lpwstr>
  </property>
</Properties>
</file>